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2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E1EB-146A-4CD7-9FAA-AF07FB4222E3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МАГНИТТІ ТІЗБЕКТЕР</a:t>
            </a:r>
            <a:br>
              <a:rPr lang="ru-RU" dirty="0" smtClean="0"/>
            </a:br>
            <a:r>
              <a:rPr lang="ru-RU" b="1" dirty="0" smtClean="0"/>
              <a:t>Магнит </a:t>
            </a:r>
            <a:r>
              <a:rPr lang="ru-RU" b="1" dirty="0" err="1" smtClean="0"/>
              <a:t>өрісін сипаттайтын</a:t>
            </a:r>
            <a:r>
              <a:rPr lang="ru-RU" b="1" dirty="0" smtClean="0"/>
              <a:t> </a:t>
            </a:r>
            <a:r>
              <a:rPr lang="ru-RU" b="1" dirty="0" err="1" smtClean="0"/>
              <a:t>негізгі</a:t>
            </a:r>
            <a:r>
              <a:rPr lang="ru-RU" b="1" dirty="0" smtClean="0"/>
              <a:t> </a:t>
            </a:r>
            <a:r>
              <a:rPr lang="ru-RU" b="1" dirty="0" err="1" smtClean="0"/>
              <a:t>шамалар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071942"/>
            <a:ext cx="8143932" cy="1752600"/>
          </a:xfrm>
        </p:spPr>
        <p:txBody>
          <a:bodyPr/>
          <a:lstStyle/>
          <a:p>
            <a:r>
              <a:rPr lang="ru-RU" dirty="0" smtClean="0"/>
              <a:t>ТОЭ2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Магнит </a:t>
            </a:r>
            <a:r>
              <a:rPr lang="ru-RU" b="1" dirty="0" err="1" smtClean="0"/>
              <a:t>өрісі</a:t>
            </a:r>
            <a:r>
              <a:rPr lang="ru-RU" b="1" dirty="0" smtClean="0"/>
              <a:t>–</a:t>
            </a:r>
            <a:r>
              <a:rPr lang="ru-RU" b="1" dirty="0"/>
              <a:t> </a:t>
            </a:r>
            <a:r>
              <a:rPr lang="ru-RU" dirty="0" err="1" smtClean="0"/>
              <a:t>қозғалыстағы зарядталған бөлшектерді қоршап тұрған және олармен</a:t>
            </a:r>
            <a:r>
              <a:rPr lang="ru-RU" dirty="0" smtClean="0"/>
              <a:t> </a:t>
            </a:r>
            <a:r>
              <a:rPr lang="ru-RU" dirty="0" err="1" smtClean="0"/>
              <a:t>үздіксіз байланыста</a:t>
            </a:r>
            <a:r>
              <a:rPr lang="ru-RU" dirty="0" smtClean="0"/>
              <a:t> </a:t>
            </a:r>
            <a:r>
              <a:rPr lang="ru-RU" dirty="0" err="1" smtClean="0"/>
              <a:t>болатын</a:t>
            </a:r>
            <a:r>
              <a:rPr lang="ru-RU" dirty="0" smtClean="0"/>
              <a:t> </a:t>
            </a:r>
            <a:r>
              <a:rPr lang="ru-RU" dirty="0" smtClean="0"/>
              <a:t>материя. 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қозғалыстағы зарядталған денеге</a:t>
            </a:r>
            <a:r>
              <a:rPr lang="ru-RU" dirty="0" smtClean="0"/>
              <a:t> </a:t>
            </a:r>
            <a:r>
              <a:rPr lang="ru-RU" dirty="0" err="1" smtClean="0"/>
              <a:t>әсер ететін</a:t>
            </a:r>
            <a:r>
              <a:rPr lang="ru-RU" dirty="0" smtClean="0"/>
              <a:t> </a:t>
            </a:r>
            <a:r>
              <a:rPr lang="ru-RU" dirty="0" err="1" smtClean="0"/>
              <a:t>күшпен анықталады.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ru-RU" b="1" dirty="0"/>
              <a:t> </a:t>
            </a:r>
            <a:r>
              <a:rPr lang="ru-RU" b="1" dirty="0" smtClean="0"/>
              <a:t>Ампер </a:t>
            </a:r>
            <a:r>
              <a:rPr lang="ru-RU" b="1" dirty="0" err="1" smtClean="0"/>
              <a:t>күші</a:t>
            </a:r>
            <a:r>
              <a:rPr lang="ru-RU" dirty="0"/>
              <a:t> – </a:t>
            </a:r>
            <a:r>
              <a:rPr lang="ru-RU" dirty="0" err="1" smtClean="0"/>
              <a:t>бұл </a:t>
            </a:r>
            <a:r>
              <a:rPr lang="ru-RU" dirty="0" smtClean="0"/>
              <a:t>магнит </a:t>
            </a:r>
            <a:r>
              <a:rPr lang="ru-RU" dirty="0" err="1" smtClean="0"/>
              <a:t>өрісіндегі тоғы </a:t>
            </a:r>
            <a:r>
              <a:rPr lang="ru-RU" dirty="0" smtClean="0"/>
              <a:t>бар </a:t>
            </a:r>
            <a:r>
              <a:rPr lang="ru-RU" dirty="0" err="1" smtClean="0"/>
              <a:t>өткізгішке әсер ететін</a:t>
            </a:r>
            <a:r>
              <a:rPr lang="ru-RU" dirty="0" smtClean="0"/>
              <a:t> </a:t>
            </a:r>
            <a:r>
              <a:rPr lang="ru-RU" dirty="0" err="1" smtClean="0"/>
              <a:t>күш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Ампер </a:t>
            </a:r>
            <a:r>
              <a:rPr lang="ru-RU" dirty="0" err="1" smtClean="0"/>
              <a:t>күшінің модулі</a:t>
            </a:r>
            <a:r>
              <a:rPr lang="ru-RU" dirty="0" smtClean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түрде анықталады</a:t>
            </a:r>
            <a:r>
              <a:rPr lang="ru-RU" dirty="0" smtClean="0"/>
              <a:t>: 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                       F</a:t>
            </a:r>
            <a:r>
              <a:rPr lang="ru-RU" b="1" baseline="-25000" dirty="0" smtClean="0"/>
              <a:t>A</a:t>
            </a:r>
            <a:r>
              <a:rPr lang="ru-RU" b="1" dirty="0"/>
              <a:t> = </a:t>
            </a:r>
            <a:r>
              <a:rPr lang="ru-RU" dirty="0" smtClean="0"/>
              <a:t>I</a:t>
            </a:r>
            <a:r>
              <a:rPr lang="ru-RU" b="1" dirty="0" smtClean="0"/>
              <a:t>B</a:t>
            </a:r>
            <a:r>
              <a:rPr lang="en-US" dirty="0" smtClean="0"/>
              <a:t>Ɩ</a:t>
            </a:r>
            <a:r>
              <a:rPr lang="ru-RU" b="1" dirty="0" err="1" smtClean="0"/>
              <a:t>sin</a:t>
            </a:r>
            <a:r>
              <a:rPr lang="el-GR" b="1" dirty="0" smtClean="0"/>
              <a:t>α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err="1" smtClean="0"/>
              <a:t>мұнда</a:t>
            </a:r>
            <a:r>
              <a:rPr lang="ru-RU" dirty="0" err="1"/>
              <a:t> </a:t>
            </a:r>
            <a:r>
              <a:rPr lang="ru-RU" dirty="0"/>
              <a:t>I – </a:t>
            </a:r>
            <a:r>
              <a:rPr lang="ru-RU" dirty="0" err="1" smtClean="0"/>
              <a:t>өткізгіштің </a:t>
            </a:r>
            <a:r>
              <a:rPr lang="ru-RU" dirty="0" smtClean="0"/>
              <a:t>ток </a:t>
            </a:r>
            <a:r>
              <a:rPr lang="ru-RU" dirty="0" err="1" smtClean="0"/>
              <a:t>күші</a:t>
            </a:r>
            <a:r>
              <a:rPr lang="ru-RU" dirty="0" smtClean="0"/>
              <a:t>,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B</a:t>
            </a:r>
            <a:r>
              <a:rPr lang="ru-RU" dirty="0"/>
              <a:t> –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индукциясының </a:t>
            </a:r>
            <a:r>
              <a:rPr lang="ru-RU" dirty="0" smtClean="0"/>
              <a:t>векторы,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en-US" dirty="0" smtClean="0"/>
              <a:t> Ɩ </a:t>
            </a:r>
            <a:r>
              <a:rPr lang="ru-RU" dirty="0"/>
              <a:t> – </a:t>
            </a:r>
            <a:r>
              <a:rPr lang="ru-RU" dirty="0" err="1" smtClean="0"/>
              <a:t>өткізгіш ұзындығы,</a:t>
            </a:r>
            <a:r>
              <a:rPr lang="el-GR" b="1" dirty="0" smtClean="0"/>
              <a:t> </a:t>
            </a:r>
            <a:endParaRPr lang="ru-RU" b="1" dirty="0" smtClean="0"/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  </a:t>
            </a:r>
            <a:r>
              <a:rPr lang="el-GR" dirty="0" smtClean="0"/>
              <a:t>α</a:t>
            </a:r>
            <a:r>
              <a:rPr lang="el-GR" b="1" dirty="0" smtClean="0"/>
              <a:t> </a:t>
            </a:r>
            <a:r>
              <a:rPr lang="ru-RU" dirty="0"/>
              <a:t> - </a:t>
            </a:r>
            <a:r>
              <a:rPr lang="ru-RU" dirty="0" smtClean="0"/>
              <a:t>ток пен магнит </a:t>
            </a:r>
            <a:r>
              <a:rPr lang="ru-RU" dirty="0" err="1" smtClean="0"/>
              <a:t>индукциясының векторлары</a:t>
            </a:r>
            <a:r>
              <a:rPr lang="ru-RU" dirty="0" smtClean="0"/>
              <a:t> </a:t>
            </a:r>
            <a:r>
              <a:rPr lang="ru-RU" dirty="0" err="1" smtClean="0"/>
              <a:t>арасындағы бұрыш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7"/>
            <a:ext cx="8229600" cy="314327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Ампер </a:t>
            </a:r>
            <a:r>
              <a:rPr lang="ru-RU" b="1" dirty="0" err="1" smtClean="0"/>
              <a:t>күшінің бағытын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қол ережесі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анықтауға болады</a:t>
            </a:r>
            <a:r>
              <a:rPr lang="ru-RU" dirty="0" smtClean="0"/>
              <a:t>: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төрт саусақты токтың бағытымен бағыттас орналастырсақ</a:t>
            </a:r>
            <a:r>
              <a:rPr lang="ru-RU" dirty="0" err="1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индукциясының </a:t>
            </a:r>
            <a:r>
              <a:rPr lang="ru-RU" dirty="0" smtClean="0"/>
              <a:t>векторы </a:t>
            </a:r>
            <a:r>
              <a:rPr lang="ru-RU" dirty="0" err="1" smtClean="0"/>
              <a:t>алақанға </a:t>
            </a:r>
            <a:r>
              <a:rPr lang="ru-RU" dirty="0" smtClean="0"/>
              <a:t>перпендикуляр </a:t>
            </a:r>
            <a:r>
              <a:rPr lang="ru-RU" dirty="0" err="1" smtClean="0"/>
              <a:t>бағытталса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90</a:t>
            </a:r>
            <a:r>
              <a:rPr lang="ru-RU" baseline="30000" dirty="0" smtClean="0"/>
              <a:t>0</a:t>
            </a:r>
            <a:r>
              <a:rPr lang="ru-RU" dirty="0" smtClean="0"/>
              <a:t>  </a:t>
            </a:r>
            <a:r>
              <a:rPr lang="ru-RU" dirty="0" err="1" smtClean="0"/>
              <a:t>градуста</a:t>
            </a:r>
            <a:r>
              <a:rPr lang="ru-RU" dirty="0" smtClean="0"/>
              <a:t> </a:t>
            </a:r>
            <a:r>
              <a:rPr lang="ru-RU" dirty="0" err="1" smtClean="0"/>
              <a:t>орналасқан </a:t>
            </a:r>
            <a:r>
              <a:rPr lang="ru-RU" dirty="0" smtClean="0"/>
              <a:t>бас </a:t>
            </a:r>
            <a:r>
              <a:rPr lang="ru-RU" dirty="0" err="1" smtClean="0"/>
              <a:t>бармақтың бағыты </a:t>
            </a:r>
            <a:r>
              <a:rPr lang="ru-RU" dirty="0" smtClean="0"/>
              <a:t>Ампер </a:t>
            </a:r>
            <a:r>
              <a:rPr lang="ru-RU" dirty="0" err="1" smtClean="0"/>
              <a:t>күшінің бағытын көрсетеді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1026" name="AutoShape 2" descr="Сила Ампе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Сила Ампе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3.3.3 Сила Ампера, её направление и велич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571876"/>
            <a:ext cx="3629025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Лоренц </a:t>
            </a:r>
            <a:r>
              <a:rPr lang="ru-RU" b="1" dirty="0" err="1" smtClean="0"/>
              <a:t>күші</a:t>
            </a:r>
            <a:r>
              <a:rPr lang="ru-RU" b="1" dirty="0"/>
              <a:t> </a:t>
            </a:r>
            <a:r>
              <a:rPr lang="ru-RU" dirty="0"/>
              <a:t>– </a:t>
            </a:r>
            <a:r>
              <a:rPr lang="ru-RU" dirty="0" err="1" smtClean="0"/>
              <a:t>кез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зарядталған бөшекке </a:t>
            </a:r>
            <a:r>
              <a:rPr lang="ru-RU" dirty="0" smtClean="0"/>
              <a:t>магнит </a:t>
            </a:r>
            <a:r>
              <a:rPr lang="ru-RU" dirty="0" err="1" smtClean="0"/>
              <a:t>өрісі тарапынан</a:t>
            </a:r>
            <a:r>
              <a:rPr lang="ru-RU" dirty="0" smtClean="0"/>
              <a:t> </a:t>
            </a:r>
            <a:r>
              <a:rPr lang="ru-RU" dirty="0" err="1" smtClean="0"/>
              <a:t>әсер ететін</a:t>
            </a:r>
            <a:r>
              <a:rPr lang="ru-RU" dirty="0" smtClean="0"/>
              <a:t> </a:t>
            </a:r>
            <a:r>
              <a:rPr lang="ru-RU" dirty="0" err="1" smtClean="0"/>
              <a:t>күш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 smtClean="0"/>
              <a:t>Лоренц </a:t>
            </a:r>
            <a:r>
              <a:rPr lang="ru-RU" dirty="0" err="1" smtClean="0"/>
              <a:t>күшінің модулі</a:t>
            </a:r>
            <a:r>
              <a:rPr lang="ru-RU" dirty="0" smtClean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түрде анықталады</a:t>
            </a:r>
            <a:r>
              <a:rPr lang="ru-RU" dirty="0" smtClean="0"/>
              <a:t>:  </a:t>
            </a:r>
          </a:p>
          <a:p>
            <a:pPr>
              <a:buNone/>
            </a:pPr>
            <a:r>
              <a:rPr lang="ru-RU" b="1" dirty="0" smtClean="0"/>
              <a:t>                      F</a:t>
            </a:r>
            <a:r>
              <a:rPr lang="ru-RU" b="1" baseline="-25000" dirty="0" smtClean="0"/>
              <a:t>Л</a:t>
            </a:r>
            <a:r>
              <a:rPr lang="ru-RU" b="1" dirty="0"/>
              <a:t> = </a:t>
            </a:r>
            <a:r>
              <a:rPr lang="ru-RU" b="1" dirty="0" err="1" smtClean="0"/>
              <a:t>qVBsin</a:t>
            </a:r>
            <a:r>
              <a:rPr lang="el-GR" b="1" dirty="0" smtClean="0"/>
              <a:t>α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 err="1" smtClean="0"/>
              <a:t>мұндағы</a:t>
            </a:r>
            <a:r>
              <a:rPr lang="ru-RU" dirty="0" err="1"/>
              <a:t> q</a:t>
            </a:r>
            <a:r>
              <a:rPr lang="ru-RU" dirty="0"/>
              <a:t> – </a:t>
            </a:r>
            <a:r>
              <a:rPr lang="ru-RU" dirty="0" err="1" smtClean="0"/>
              <a:t>бөлшек </a:t>
            </a:r>
            <a:r>
              <a:rPr lang="ru-RU" dirty="0" smtClean="0"/>
              <a:t>заряды,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V</a:t>
            </a:r>
            <a:r>
              <a:rPr lang="ru-RU" dirty="0"/>
              <a:t> – </a:t>
            </a:r>
            <a:r>
              <a:rPr lang="ru-RU" dirty="0" err="1" smtClean="0"/>
              <a:t>бөлшек қозғалысының жылдамдығы</a:t>
            </a:r>
            <a:r>
              <a:rPr lang="ru-RU" dirty="0" smtClean="0"/>
              <a:t>,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B</a:t>
            </a:r>
            <a:r>
              <a:rPr lang="ru-RU" dirty="0"/>
              <a:t> –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индукциясының </a:t>
            </a:r>
            <a:r>
              <a:rPr lang="ru-RU" dirty="0" smtClean="0"/>
              <a:t>векторы,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</a:t>
            </a:r>
            <a:r>
              <a:rPr lang="ru-RU" dirty="0" err="1" smtClean="0"/>
              <a:t>a</a:t>
            </a:r>
            <a:r>
              <a:rPr lang="ru-RU" dirty="0"/>
              <a:t> -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индукциясының </a:t>
            </a:r>
            <a:r>
              <a:rPr lang="ru-RU" dirty="0" smtClean="0"/>
              <a:t>векторы мен </a:t>
            </a:r>
            <a:r>
              <a:rPr lang="ru-RU" dirty="0" err="1" smtClean="0"/>
              <a:t>бөлшек жылдамдығы арасындағы бұрыш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3357585"/>
          </a:xfrm>
        </p:spPr>
        <p:txBody>
          <a:bodyPr>
            <a:normAutofit fontScale="85000" lnSpcReduction="20000"/>
          </a:bodyPr>
          <a:lstStyle/>
          <a:p>
            <a:endParaRPr lang="ru-RU" b="1" dirty="0" smtClean="0"/>
          </a:p>
          <a:p>
            <a:r>
              <a:rPr lang="ru-RU" b="1" dirty="0" smtClean="0"/>
              <a:t>Лоренц </a:t>
            </a:r>
            <a:r>
              <a:rPr lang="ru-RU" b="1" dirty="0" err="1" smtClean="0"/>
              <a:t>күшінің бағытын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қол ережесі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анықтауға болады</a:t>
            </a:r>
            <a:r>
              <a:rPr lang="ru-RU" dirty="0" smtClean="0"/>
              <a:t>: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төрт саусақты зарядталған бөлшектердің қозғалыс жылдамдығы бағытымен бағыттас орналастырсақ және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индукциясының </a:t>
            </a:r>
            <a:r>
              <a:rPr lang="ru-RU" dirty="0" smtClean="0"/>
              <a:t>векторы </a:t>
            </a:r>
            <a:r>
              <a:rPr lang="ru-RU" dirty="0" err="1" smtClean="0"/>
              <a:t>алақанға </a:t>
            </a:r>
            <a:r>
              <a:rPr lang="ru-RU" dirty="0" smtClean="0"/>
              <a:t>перпендикуляр </a:t>
            </a:r>
            <a:r>
              <a:rPr lang="ru-RU" dirty="0" err="1" smtClean="0"/>
              <a:t>бағытталса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90</a:t>
            </a:r>
            <a:r>
              <a:rPr lang="ru-RU" baseline="30000" dirty="0" smtClean="0"/>
              <a:t>0</a:t>
            </a:r>
            <a:r>
              <a:rPr lang="ru-RU" dirty="0" smtClean="0"/>
              <a:t>  </a:t>
            </a:r>
            <a:r>
              <a:rPr lang="ru-RU" dirty="0" err="1" smtClean="0"/>
              <a:t>градуста</a:t>
            </a:r>
            <a:r>
              <a:rPr lang="ru-RU" dirty="0" smtClean="0"/>
              <a:t> </a:t>
            </a:r>
            <a:r>
              <a:rPr lang="ru-RU" dirty="0" err="1" smtClean="0"/>
              <a:t>орналасқан </a:t>
            </a:r>
            <a:r>
              <a:rPr lang="ru-RU" dirty="0" smtClean="0"/>
              <a:t>бас </a:t>
            </a:r>
            <a:r>
              <a:rPr lang="ru-RU" dirty="0" err="1" smtClean="0"/>
              <a:t>бармақтың бағыты </a:t>
            </a:r>
            <a:r>
              <a:rPr lang="ru-RU" dirty="0" smtClean="0"/>
              <a:t>Лоренц </a:t>
            </a:r>
            <a:r>
              <a:rPr lang="ru-RU" dirty="0" err="1" smtClean="0"/>
              <a:t>күшінің бағытын көрсетеді</a:t>
            </a:r>
            <a:r>
              <a:rPr lang="ru-RU" dirty="0" smtClean="0"/>
              <a:t>. </a:t>
            </a:r>
          </a:p>
          <a:p>
            <a:endParaRPr lang="ru-RU" b="1" dirty="0"/>
          </a:p>
        </p:txBody>
      </p:sp>
      <p:sp>
        <p:nvSpPr>
          <p:cNvPr id="17410" name="AutoShape 2" descr="Сила Лоренца. Правило левой руки для определения направления силы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2" name="Picture 4" descr="Как направлена &lt;strong&gt;(вверх, вниз, вправо, влево, к наблюда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143248"/>
            <a:ext cx="3295650" cy="3514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ru-RU" dirty="0" smtClean="0"/>
              <a:t>Магнит </a:t>
            </a:r>
            <a:r>
              <a:rPr lang="ru-RU" dirty="0" err="1" smtClean="0"/>
              <a:t>өрісінің қарқындылығын және бағытын </a:t>
            </a:r>
            <a:r>
              <a:rPr lang="ru-RU" b="1" dirty="0" err="1" smtClean="0"/>
              <a:t>магнит</a:t>
            </a:r>
            <a:r>
              <a:rPr lang="ru-RU" b="1" dirty="0" smtClean="0"/>
              <a:t> </a:t>
            </a:r>
            <a:r>
              <a:rPr lang="ru-RU" b="1" dirty="0" err="1" smtClean="0"/>
              <a:t>индукциясының </a:t>
            </a:r>
            <a:r>
              <a:rPr lang="ru-RU" b="1" dirty="0" smtClean="0"/>
              <a:t>векторы </a:t>
            </a:r>
            <a:r>
              <a:rPr lang="ru-RU" b="1" dirty="0" smtClean="0"/>
              <a:t>– В [1Тл] </a:t>
            </a:r>
            <a:r>
              <a:rPr lang="ru-RU" dirty="0" err="1" smtClean="0"/>
              <a:t>сипаттайды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u="sng" dirty="0" smtClean="0"/>
              <a:t>В</a:t>
            </a:r>
            <a:r>
              <a:rPr lang="ru-RU" dirty="0" smtClean="0"/>
              <a:t> </a:t>
            </a:r>
            <a:r>
              <a:rPr lang="ru-RU" u="sng" dirty="0" err="1" smtClean="0"/>
              <a:t>веторының модулі</a:t>
            </a:r>
            <a:r>
              <a:rPr lang="ru-RU" u="sng" dirty="0" smtClean="0"/>
              <a:t> </a:t>
            </a:r>
            <a:r>
              <a:rPr lang="ru-RU" dirty="0" smtClean="0"/>
              <a:t>Ампер </a:t>
            </a:r>
            <a:r>
              <a:rPr lang="ru-RU" dirty="0" err="1" smtClean="0"/>
              <a:t>күшінің модулінің өткізгіштің ұзындығы </a:t>
            </a:r>
            <a:r>
              <a:rPr lang="ru-RU" dirty="0" smtClean="0"/>
              <a:t>мен ток </a:t>
            </a:r>
            <a:r>
              <a:rPr lang="ru-RU" dirty="0" err="1" smtClean="0"/>
              <a:t>күшіне қатынасымен анықталады</a:t>
            </a:r>
            <a:r>
              <a:rPr lang="ru-RU" dirty="0" smtClean="0"/>
              <a:t>: 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B</a:t>
            </a:r>
            <a:r>
              <a:rPr lang="ru-RU" dirty="0"/>
              <a:t> = </a:t>
            </a:r>
            <a:r>
              <a:rPr lang="ru-RU" dirty="0" err="1" smtClean="0"/>
              <a:t>F</a:t>
            </a:r>
            <a:r>
              <a:rPr lang="ru-RU" baseline="-25000" dirty="0" err="1" smtClean="0"/>
              <a:t>Amax</a:t>
            </a:r>
            <a:r>
              <a:rPr lang="ru-RU" dirty="0" smtClean="0"/>
              <a:t>/I</a:t>
            </a:r>
            <a:r>
              <a:rPr lang="en-US" dirty="0" smtClean="0"/>
              <a:t>Ɩ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00043"/>
            <a:ext cx="8229600" cy="2643205"/>
          </a:xfrm>
        </p:spPr>
        <p:txBody>
          <a:bodyPr>
            <a:normAutofit fontScale="92500" lnSpcReduction="10000"/>
          </a:bodyPr>
          <a:lstStyle/>
          <a:p>
            <a:r>
              <a:rPr lang="ru-RU" u="sng" dirty="0" smtClean="0"/>
              <a:t>Магнит </a:t>
            </a:r>
            <a:r>
              <a:rPr lang="ru-RU" u="sng" dirty="0" err="1" smtClean="0"/>
              <a:t>индукциясы</a:t>
            </a:r>
            <a:r>
              <a:rPr lang="ru-RU" u="sng" dirty="0" smtClean="0"/>
              <a:t> </a:t>
            </a:r>
            <a:r>
              <a:rPr lang="ru-RU" u="sng" dirty="0" err="1" smtClean="0"/>
              <a:t>векторының бағыты </a:t>
            </a:r>
            <a:r>
              <a:rPr lang="ru-RU" dirty="0" err="1" smtClean="0"/>
              <a:t>бұрғы ережесі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анықталады</a:t>
            </a:r>
            <a:r>
              <a:rPr lang="ru-RU" dirty="0" smtClean="0"/>
              <a:t>: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бұрғының айналу</a:t>
            </a:r>
            <a:r>
              <a:rPr lang="ru-RU" dirty="0" smtClean="0"/>
              <a:t> </a:t>
            </a:r>
            <a:r>
              <a:rPr lang="ru-RU" dirty="0" err="1" smtClean="0"/>
              <a:t>бағытын өткізгіштегі токтың бағытымен сәйкес орналастырсақ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бұрғы сабының айналу</a:t>
            </a:r>
            <a:r>
              <a:rPr lang="ru-RU" dirty="0" smtClean="0"/>
              <a:t> </a:t>
            </a:r>
            <a:r>
              <a:rPr lang="ru-RU" dirty="0" err="1" smtClean="0"/>
              <a:t>бағыты магнит</a:t>
            </a:r>
            <a:r>
              <a:rPr lang="ru-RU" dirty="0" smtClean="0"/>
              <a:t> </a:t>
            </a:r>
            <a:r>
              <a:rPr lang="ru-RU" dirty="0" err="1" smtClean="0"/>
              <a:t>индукциясының векторының айналу</a:t>
            </a:r>
            <a:r>
              <a:rPr lang="ru-RU" dirty="0" smtClean="0"/>
              <a:t> </a:t>
            </a:r>
            <a:r>
              <a:rPr lang="ru-RU" dirty="0" err="1" smtClean="0"/>
              <a:t>бағытымен сәйкес келеді</a:t>
            </a:r>
            <a:r>
              <a:rPr lang="ru-RU" dirty="0" smtClean="0"/>
              <a:t>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9460" name="Picture 4" descr="Вектор магн индукции | От урока до экзамен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857628"/>
            <a:ext cx="6897586" cy="2438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564360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Магнит </a:t>
            </a:r>
            <a:r>
              <a:rPr lang="ru-RU" dirty="0" err="1" smtClean="0"/>
              <a:t>өрісінің интегралды</a:t>
            </a:r>
            <a:r>
              <a:rPr lang="ru-RU" dirty="0" smtClean="0"/>
              <a:t> </a:t>
            </a:r>
            <a:r>
              <a:rPr lang="ru-RU" dirty="0" err="1" smtClean="0"/>
              <a:t>сипаттамасына</a:t>
            </a:r>
            <a:r>
              <a:rPr lang="ru-RU" dirty="0" smtClean="0"/>
              <a:t> </a:t>
            </a:r>
            <a:r>
              <a:rPr lang="ru-RU" b="1" dirty="0" err="1" smtClean="0"/>
              <a:t>магнит</a:t>
            </a:r>
            <a:r>
              <a:rPr lang="ru-RU" b="1" dirty="0" smtClean="0"/>
              <a:t> </a:t>
            </a:r>
            <a:r>
              <a:rPr lang="ru-RU" b="1" dirty="0" err="1" smtClean="0"/>
              <a:t>ағымы </a:t>
            </a:r>
            <a:r>
              <a:rPr lang="ru-RU" b="1" dirty="0" smtClean="0"/>
              <a:t>– Ф[1 Вб].</a:t>
            </a:r>
            <a:r>
              <a:rPr lang="ru-RU" dirty="0" err="1" smtClean="0"/>
              <a:t>жатқызылады</a:t>
            </a:r>
            <a:r>
              <a:rPr lang="ru-RU" dirty="0" smtClean="0"/>
              <a:t>. 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берілген</a:t>
            </a:r>
            <a:r>
              <a:rPr lang="ru-RU" dirty="0" smtClean="0"/>
              <a:t> </a:t>
            </a:r>
            <a:r>
              <a:rPr lang="ru-RU" dirty="0" err="1" smtClean="0"/>
              <a:t>тұйықталған бетті</a:t>
            </a:r>
            <a:r>
              <a:rPr lang="ru-RU" dirty="0" smtClean="0"/>
              <a:t> </a:t>
            </a:r>
            <a:r>
              <a:rPr lang="ru-RU" dirty="0" err="1" smtClean="0"/>
              <a:t>тесіп</a:t>
            </a:r>
            <a:r>
              <a:rPr lang="ru-RU" dirty="0" smtClean="0"/>
              <a:t> </a:t>
            </a:r>
            <a:r>
              <a:rPr lang="ru-RU" dirty="0" err="1" smtClean="0"/>
              <a:t>өтетін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</a:t>
            </a:r>
            <a:r>
              <a:rPr lang="ru-RU" dirty="0" smtClean="0"/>
              <a:t> </a:t>
            </a:r>
            <a:r>
              <a:rPr lang="ru-RU" dirty="0" err="1" smtClean="0"/>
              <a:t>векторының ағымын көрсетеді</a:t>
            </a:r>
            <a:r>
              <a:rPr lang="ru-RU" dirty="0" smtClean="0"/>
              <a:t>. </a:t>
            </a:r>
            <a:r>
              <a:rPr lang="ru-RU" b="1" dirty="0"/>
              <a:t> </a:t>
            </a:r>
            <a:endParaRPr lang="ru-RU" dirty="0"/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    </a:t>
            </a:r>
            <a:r>
              <a:rPr lang="ru-RU" dirty="0" smtClean="0"/>
              <a:t>Ф </a:t>
            </a:r>
            <a:r>
              <a:rPr lang="ru-RU" dirty="0"/>
              <a:t>= ВS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Ф </a:t>
            </a:r>
            <a:r>
              <a:rPr lang="ru-RU" dirty="0"/>
              <a:t>= </a:t>
            </a:r>
            <a:r>
              <a:rPr lang="ru-RU" dirty="0" err="1" smtClean="0"/>
              <a:t>ВScos</a:t>
            </a:r>
            <a:r>
              <a:rPr lang="el-GR" dirty="0" smtClean="0"/>
              <a:t>α</a:t>
            </a:r>
            <a:endParaRPr lang="ru-RU" dirty="0"/>
          </a:p>
          <a:p>
            <a:r>
              <a:rPr lang="ru-RU" dirty="0" err="1" smtClean="0"/>
              <a:t>Сыртқы әсерді ескермейтін</a:t>
            </a:r>
            <a:r>
              <a:rPr lang="ru-RU" dirty="0" smtClean="0"/>
              <a:t> магнит </a:t>
            </a:r>
            <a:r>
              <a:rPr lang="ru-RU" dirty="0" err="1" smtClean="0"/>
              <a:t>өрісінің сипатына</a:t>
            </a:r>
            <a:r>
              <a:rPr lang="ru-RU" dirty="0" smtClean="0"/>
              <a:t> </a:t>
            </a:r>
            <a:r>
              <a:rPr lang="ru-RU" b="1" dirty="0" err="1" smtClean="0"/>
              <a:t>магнит</a:t>
            </a:r>
            <a:r>
              <a:rPr lang="ru-RU" b="1" dirty="0" smtClean="0"/>
              <a:t> </a:t>
            </a:r>
            <a:r>
              <a:rPr lang="ru-RU" b="1" dirty="0" err="1" smtClean="0"/>
              <a:t>өрісінің кернеулігін</a:t>
            </a:r>
            <a:r>
              <a:rPr lang="ru-RU" b="1" dirty="0" smtClean="0"/>
              <a:t> </a:t>
            </a:r>
            <a:r>
              <a:rPr lang="ru-RU" b="1" dirty="0" smtClean="0"/>
              <a:t>Н [A/м] </a:t>
            </a:r>
            <a:r>
              <a:rPr lang="ru-RU" dirty="0" err="1" smtClean="0"/>
              <a:t>жатқызады</a:t>
            </a:r>
            <a:r>
              <a:rPr lang="ru-RU" dirty="0" smtClean="0"/>
              <a:t>. </a:t>
            </a:r>
            <a:endParaRPr lang="ru-RU" b="1" dirty="0" smtClean="0"/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</a:t>
            </a:r>
            <a:r>
              <a:rPr lang="ru-RU" dirty="0" smtClean="0"/>
              <a:t> </a:t>
            </a:r>
            <a:r>
              <a:rPr lang="ru-RU" dirty="0"/>
              <a:t> B = </a:t>
            </a:r>
            <a:r>
              <a:rPr lang="el-GR" dirty="0" smtClean="0"/>
              <a:t>μ</a:t>
            </a:r>
            <a:r>
              <a:rPr lang="ru-RU" baseline="-25000" dirty="0" err="1"/>
              <a:t>а</a:t>
            </a:r>
            <a:r>
              <a:rPr lang="ru-RU" dirty="0" err="1" smtClean="0"/>
              <a:t>Н</a:t>
            </a:r>
            <a:endParaRPr lang="ru-RU" dirty="0" smtClean="0"/>
          </a:p>
          <a:p>
            <a:r>
              <a:rPr lang="ru-RU" dirty="0" smtClean="0"/>
              <a:t>  </a:t>
            </a:r>
            <a:r>
              <a:rPr lang="ru-RU" dirty="0" err="1"/>
              <a:t>Т</a:t>
            </a:r>
            <a:r>
              <a:rPr lang="ru-RU" dirty="0" err="1" smtClean="0"/>
              <a:t>октың </a:t>
            </a:r>
            <a:r>
              <a:rPr lang="ru-RU" dirty="0" smtClean="0"/>
              <a:t>магнит </a:t>
            </a:r>
            <a:r>
              <a:rPr lang="ru-RU" dirty="0" err="1" smtClean="0"/>
              <a:t>өрісін қоздыру қасиетін </a:t>
            </a:r>
            <a:r>
              <a:rPr lang="ru-RU" b="1" dirty="0" err="1" smtClean="0"/>
              <a:t>магнитті</a:t>
            </a:r>
            <a:r>
              <a:rPr lang="ru-RU" b="1" dirty="0" smtClean="0"/>
              <a:t> </a:t>
            </a:r>
            <a:r>
              <a:rPr lang="ru-RU" b="1" dirty="0" err="1" smtClean="0"/>
              <a:t>қозғаушы күш</a:t>
            </a:r>
            <a:r>
              <a:rPr lang="ru-RU" b="1" dirty="0" smtClean="0"/>
              <a:t>–F</a:t>
            </a:r>
            <a:r>
              <a:rPr lang="ru-RU" b="1" i="1" dirty="0" smtClean="0"/>
              <a:t> </a:t>
            </a:r>
            <a:r>
              <a:rPr lang="ru-RU" b="1" dirty="0" smtClean="0"/>
              <a:t>[1A]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b="1" dirty="0" smtClean="0"/>
              <a:t>:</a:t>
            </a:r>
            <a:r>
              <a:rPr lang="ru-RU" b="1" dirty="0"/>
              <a:t> </a:t>
            </a:r>
            <a:endParaRPr lang="ru-RU" b="1" dirty="0" smtClean="0"/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</a:t>
            </a:r>
            <a:r>
              <a:rPr lang="ru-RU" dirty="0" smtClean="0"/>
              <a:t>F</a:t>
            </a:r>
            <a:r>
              <a:rPr lang="ru-RU" dirty="0"/>
              <a:t> = I –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тоғы </a:t>
            </a:r>
            <a:r>
              <a:rPr lang="ru-RU" dirty="0" smtClean="0"/>
              <a:t>бар </a:t>
            </a:r>
            <a:r>
              <a:rPr lang="ru-RU" dirty="0" err="1" smtClean="0"/>
              <a:t>өткізгішті қарастырсақ</a:t>
            </a:r>
            <a:r>
              <a:rPr lang="ru-RU" dirty="0" smtClean="0"/>
              <a:t>;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F</a:t>
            </a:r>
            <a:r>
              <a:rPr lang="ru-RU" dirty="0"/>
              <a:t> = NI –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тоғы </a:t>
            </a:r>
            <a:r>
              <a:rPr lang="ru-RU" dirty="0" smtClean="0"/>
              <a:t>бар </a:t>
            </a:r>
            <a:r>
              <a:rPr lang="ru-RU" dirty="0" err="1" smtClean="0"/>
              <a:t>катушканы</a:t>
            </a:r>
            <a:r>
              <a:rPr lang="ru-RU" dirty="0" smtClean="0"/>
              <a:t> </a:t>
            </a:r>
            <a:r>
              <a:rPr lang="ru-RU" dirty="0" err="1" smtClean="0"/>
              <a:t>қарастырсақ</a:t>
            </a:r>
            <a:r>
              <a:rPr lang="ru-RU" dirty="0" smtClean="0"/>
              <a:t>,   </a:t>
            </a:r>
            <a:r>
              <a:rPr lang="ru-RU" dirty="0" err="1" smtClean="0"/>
              <a:t>мұндағы </a:t>
            </a:r>
            <a:r>
              <a:rPr lang="ru-RU" dirty="0"/>
              <a:t> N – </a:t>
            </a:r>
            <a:r>
              <a:rPr lang="ru-RU" dirty="0" err="1" smtClean="0"/>
              <a:t>катушкадағы орамдар</a:t>
            </a:r>
            <a:r>
              <a:rPr lang="ru-RU" dirty="0" smtClean="0"/>
              <a:t> саны.</a:t>
            </a:r>
          </a:p>
          <a:p>
            <a:r>
              <a:rPr lang="ru-RU" b="1" dirty="0" smtClean="0"/>
              <a:t>  магнит </a:t>
            </a:r>
            <a:r>
              <a:rPr lang="ru-RU" b="1" dirty="0" err="1" smtClean="0"/>
              <a:t>кернеуі</a:t>
            </a:r>
            <a:r>
              <a:rPr lang="ru-RU" b="1" dirty="0" smtClean="0"/>
              <a:t>–</a:t>
            </a:r>
            <a:r>
              <a:rPr lang="ru-RU" b="1" dirty="0"/>
              <a:t> </a:t>
            </a:r>
            <a:r>
              <a:rPr lang="ru-RU" b="1" dirty="0" err="1"/>
              <a:t>U</a:t>
            </a:r>
            <a:r>
              <a:rPr lang="ru-RU" b="1" baseline="-25000" dirty="0" err="1"/>
              <a:t>м</a:t>
            </a:r>
            <a:r>
              <a:rPr lang="ru-RU" b="1" dirty="0"/>
              <a:t> [1A]</a:t>
            </a:r>
            <a:r>
              <a:rPr lang="ru-RU" dirty="0"/>
              <a:t>: U</a:t>
            </a:r>
            <a:r>
              <a:rPr lang="ru-RU" baseline="-25000" dirty="0"/>
              <a:t>M </a:t>
            </a:r>
            <a:r>
              <a:rPr lang="ru-RU" dirty="0"/>
              <a:t>= </a:t>
            </a:r>
            <a:r>
              <a:rPr lang="ru-RU" dirty="0" err="1"/>
              <a:t>Hl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Толық </a:t>
            </a:r>
            <a:r>
              <a:rPr lang="ru-RU" b="1" dirty="0" smtClean="0"/>
              <a:t>ток </a:t>
            </a:r>
            <a:r>
              <a:rPr lang="ru-RU" b="1" dirty="0" err="1" smtClean="0"/>
              <a:t>заңы</a:t>
            </a:r>
            <a:endParaRPr lang="ru-RU" b="1" dirty="0"/>
          </a:p>
          <a:p>
            <a:r>
              <a:rPr lang="ru-RU" b="1" dirty="0" err="1" smtClean="0"/>
              <a:t>Толық </a:t>
            </a:r>
            <a:r>
              <a:rPr lang="ru-RU" b="1" dirty="0" smtClean="0"/>
              <a:t>ток </a:t>
            </a:r>
            <a:r>
              <a:rPr lang="ru-RU" dirty="0" err="1" smtClean="0"/>
              <a:t>дегеніміз</a:t>
            </a:r>
            <a:r>
              <a:rPr lang="ru-RU" dirty="0" smtClean="0"/>
              <a:t> </a:t>
            </a:r>
            <a:r>
              <a:rPr lang="ru-RU" dirty="0" err="1" smtClean="0"/>
              <a:t>тұйықталған контурмен</a:t>
            </a:r>
            <a:r>
              <a:rPr lang="ru-RU" dirty="0" smtClean="0"/>
              <a:t> </a:t>
            </a:r>
            <a:r>
              <a:rPr lang="ru-RU" dirty="0" err="1" smtClean="0"/>
              <a:t>шектелген</a:t>
            </a:r>
            <a:r>
              <a:rPr lang="ru-RU" dirty="0" smtClean="0"/>
              <a:t> </a:t>
            </a:r>
            <a:r>
              <a:rPr lang="ru-RU" dirty="0" err="1" smtClean="0"/>
              <a:t>бетті</a:t>
            </a:r>
            <a:r>
              <a:rPr lang="ru-RU" dirty="0" smtClean="0"/>
              <a:t> </a:t>
            </a:r>
            <a:r>
              <a:rPr lang="ru-RU" dirty="0" err="1" smtClean="0"/>
              <a:t>тесіп</a:t>
            </a:r>
            <a:r>
              <a:rPr lang="ru-RU" dirty="0" smtClean="0"/>
              <a:t> </a:t>
            </a:r>
            <a:r>
              <a:rPr lang="ru-RU" dirty="0" err="1" smtClean="0"/>
              <a:t>өтетін токтардың алгебралық қосындысы</a:t>
            </a:r>
            <a:r>
              <a:rPr lang="ru-RU" dirty="0" smtClean="0"/>
              <a:t>.</a:t>
            </a:r>
            <a:r>
              <a:rPr lang="ru-RU" b="1" dirty="0"/>
              <a:t> </a:t>
            </a:r>
            <a:endParaRPr lang="ru-RU" dirty="0"/>
          </a:p>
          <a:p>
            <a:r>
              <a:rPr lang="ru-RU" dirty="0" err="1" smtClean="0"/>
              <a:t>Толық </a:t>
            </a:r>
            <a:r>
              <a:rPr lang="ru-RU" dirty="0" smtClean="0"/>
              <a:t>ток </a:t>
            </a:r>
            <a:r>
              <a:rPr lang="ru-RU" dirty="0" err="1" smtClean="0"/>
              <a:t>заңы бойынша</a:t>
            </a:r>
            <a:r>
              <a:rPr lang="ru-RU" dirty="0" smtClean="0"/>
              <a:t> контур </a:t>
            </a:r>
            <a:r>
              <a:rPr lang="ru-RU" dirty="0" err="1" smtClean="0"/>
              <a:t>бойындағы </a:t>
            </a:r>
            <a:r>
              <a:rPr lang="ru-RU" dirty="0" smtClean="0"/>
              <a:t>МҚК</a:t>
            </a:r>
            <a:r>
              <a:rPr lang="ru-RU" dirty="0" smtClean="0"/>
              <a:t>(F) осы </a:t>
            </a:r>
            <a:r>
              <a:rPr lang="ru-RU" dirty="0" err="1" smtClean="0"/>
              <a:t>контурмен</a:t>
            </a:r>
            <a:r>
              <a:rPr lang="ru-RU" dirty="0" smtClean="0"/>
              <a:t> </a:t>
            </a:r>
            <a:r>
              <a:rPr lang="ru-RU" dirty="0" err="1" smtClean="0"/>
              <a:t>жектелген</a:t>
            </a:r>
            <a:r>
              <a:rPr lang="ru-RU" dirty="0" smtClean="0"/>
              <a:t> </a:t>
            </a:r>
            <a:r>
              <a:rPr lang="ru-RU" dirty="0" err="1" smtClean="0"/>
              <a:t>бетті</a:t>
            </a:r>
            <a:r>
              <a:rPr lang="ru-RU" dirty="0" smtClean="0"/>
              <a:t> </a:t>
            </a:r>
            <a:r>
              <a:rPr lang="ru-RU" dirty="0" err="1" smtClean="0"/>
              <a:t>тесіп</a:t>
            </a:r>
            <a:r>
              <a:rPr lang="ru-RU" dirty="0" smtClean="0"/>
              <a:t> </a:t>
            </a:r>
            <a:r>
              <a:rPr lang="ru-RU" dirty="0" err="1" smtClean="0"/>
              <a:t>өтетін токтардың қосындысына тең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  </a:t>
            </a:r>
          </a:p>
          <a:p>
            <a:r>
              <a:rPr lang="ru-RU" dirty="0" smtClean="0"/>
              <a:t>                          </a:t>
            </a:r>
            <a:r>
              <a:rPr lang="ru-RU" dirty="0" err="1" smtClean="0"/>
              <a:t>немесе</a:t>
            </a:r>
            <a:endParaRPr lang="ru-RU" dirty="0"/>
          </a:p>
        </p:txBody>
      </p:sp>
      <p:pic>
        <p:nvPicPr>
          <p:cNvPr id="21506" name="Picture 2" descr="https://electrikam.com/wp-content/uploads/2015/11/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4857760"/>
            <a:ext cx="2612101" cy="1057279"/>
          </a:xfrm>
          <a:prstGeom prst="rect">
            <a:avLst/>
          </a:prstGeom>
          <a:noFill/>
        </p:spPr>
      </p:pic>
      <p:pic>
        <p:nvPicPr>
          <p:cNvPr id="21508" name="Picture 4" descr="https://electrikam.com/wp-content/uploads/2015/11/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5000636"/>
            <a:ext cx="1714512" cy="752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Магнит </a:t>
            </a:r>
            <a:r>
              <a:rPr lang="ru-RU" b="1" dirty="0" err="1" smtClean="0"/>
              <a:t>тізбегі</a:t>
            </a:r>
            <a:r>
              <a:rPr lang="ru-RU" b="1" dirty="0" smtClean="0"/>
              <a:t> </a:t>
            </a:r>
            <a:r>
              <a:rPr lang="ru-RU" b="1" dirty="0" err="1" smtClean="0"/>
              <a:t>үшін </a:t>
            </a:r>
            <a:r>
              <a:rPr lang="ru-RU" b="1" dirty="0" smtClean="0"/>
              <a:t>Кирхгоф </a:t>
            </a:r>
            <a:r>
              <a:rPr lang="ru-RU" b="1" dirty="0" err="1" smtClean="0"/>
              <a:t>заңдары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1. </a:t>
            </a:r>
            <a:r>
              <a:rPr lang="ru-RU" dirty="0" err="1"/>
              <a:t>Т</a:t>
            </a:r>
            <a:r>
              <a:rPr lang="ru-RU" dirty="0" err="1" smtClean="0"/>
              <a:t>армақталған нүктедегі </a:t>
            </a:r>
            <a:r>
              <a:rPr lang="ru-RU" dirty="0" smtClean="0"/>
              <a:t>магнит </a:t>
            </a:r>
            <a:r>
              <a:rPr lang="ru-RU" dirty="0" err="1" smtClean="0"/>
              <a:t>ағымдарының алгебралық қосындысы нөлге тең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 </a:t>
            </a:r>
            <a:r>
              <a:rPr lang="ru-RU" b="1" dirty="0" smtClean="0"/>
              <a:t>ΣФ =0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 </a:t>
            </a:r>
            <a:r>
              <a:rPr lang="ru-RU" dirty="0" err="1" smtClean="0"/>
              <a:t>Магниттеу</a:t>
            </a:r>
            <a:r>
              <a:rPr lang="ru-RU" dirty="0" smtClean="0"/>
              <a:t> </a:t>
            </a:r>
            <a:r>
              <a:rPr lang="ru-RU" dirty="0" err="1" smtClean="0"/>
              <a:t>күштерінің алгебралық қосындысы </a:t>
            </a:r>
            <a:r>
              <a:rPr lang="ru-RU" dirty="0" smtClean="0"/>
              <a:t>магнит </a:t>
            </a:r>
            <a:r>
              <a:rPr lang="ru-RU" dirty="0" err="1" smtClean="0"/>
              <a:t>тізбегіндегі</a:t>
            </a:r>
            <a:r>
              <a:rPr lang="ru-RU" dirty="0" smtClean="0"/>
              <a:t> </a:t>
            </a:r>
            <a:r>
              <a:rPr lang="ru-RU" dirty="0" err="1" smtClean="0"/>
              <a:t>магнитті</a:t>
            </a:r>
            <a:r>
              <a:rPr lang="ru-RU" dirty="0" smtClean="0"/>
              <a:t> </a:t>
            </a:r>
            <a:r>
              <a:rPr lang="ru-RU" dirty="0" err="1" smtClean="0"/>
              <a:t>кернеулердің алгебралық қосындысына тең</a:t>
            </a:r>
            <a:r>
              <a:rPr lang="ru-RU" dirty="0" smtClean="0"/>
              <a:t>: </a:t>
            </a:r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</a:t>
            </a:r>
            <a:r>
              <a:rPr lang="ru-RU" b="1" dirty="0"/>
              <a:t> </a:t>
            </a:r>
            <a:r>
              <a:rPr lang="el-GR" b="1" dirty="0" smtClean="0"/>
              <a:t>Σ</a:t>
            </a:r>
            <a:r>
              <a:rPr lang="ru-RU" b="1" dirty="0" smtClean="0"/>
              <a:t>F</a:t>
            </a:r>
            <a:r>
              <a:rPr lang="ru-RU" b="1" dirty="0"/>
              <a:t> = </a:t>
            </a:r>
            <a:r>
              <a:rPr lang="el-GR" b="1" dirty="0" smtClean="0"/>
              <a:t>Σ</a:t>
            </a:r>
            <a:r>
              <a:rPr lang="ru-RU" b="1" dirty="0" smtClean="0"/>
              <a:t>IN</a:t>
            </a:r>
            <a:r>
              <a:rPr lang="ru-RU" b="1" dirty="0"/>
              <a:t> = </a:t>
            </a:r>
            <a:r>
              <a:rPr lang="el-GR" b="1" dirty="0" smtClean="0"/>
              <a:t>Σ</a:t>
            </a:r>
            <a:r>
              <a:rPr lang="ru-RU" b="1" dirty="0" err="1" smtClean="0"/>
              <a:t>U</a:t>
            </a:r>
            <a:r>
              <a:rPr lang="ru-RU" b="1" baseline="-25000" dirty="0" err="1" smtClean="0"/>
              <a:t>м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ru-RU" b="1" dirty="0" smtClean="0"/>
              <a:t>Магнит </a:t>
            </a:r>
            <a:r>
              <a:rPr lang="ru-RU" b="1" dirty="0" err="1" smtClean="0"/>
              <a:t>тізбегі</a:t>
            </a:r>
            <a:r>
              <a:rPr lang="ru-RU" b="1" dirty="0" smtClean="0"/>
              <a:t> </a:t>
            </a:r>
            <a:r>
              <a:rPr lang="ru-RU" dirty="0" err="1" smtClean="0"/>
              <a:t>дегеніміз</a:t>
            </a:r>
            <a:r>
              <a:rPr lang="ru-RU" dirty="0" smtClean="0"/>
              <a:t> </a:t>
            </a:r>
            <a:r>
              <a:rPr lang="ru-RU" dirty="0" err="1" smtClean="0"/>
              <a:t>бөліктері магнит</a:t>
            </a:r>
            <a:r>
              <a:rPr lang="ru-RU" dirty="0" smtClean="0"/>
              <a:t> </a:t>
            </a:r>
            <a:r>
              <a:rPr lang="ru-RU" dirty="0" err="1" smtClean="0"/>
              <a:t>ағымы тұйықталатын ферромагнитті</a:t>
            </a:r>
            <a:r>
              <a:rPr lang="ru-RU" dirty="0" smtClean="0"/>
              <a:t> </a:t>
            </a:r>
            <a:r>
              <a:rPr lang="ru-RU" dirty="0" err="1" smtClean="0"/>
              <a:t>материалдан</a:t>
            </a:r>
            <a:r>
              <a:rPr lang="ru-RU" dirty="0" smtClean="0"/>
              <a:t> </a:t>
            </a:r>
            <a:r>
              <a:rPr lang="ru-RU" dirty="0" err="1" smtClean="0"/>
              <a:t>жасалған құрылғы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 err="1" smtClean="0"/>
              <a:t>Егер</a:t>
            </a:r>
            <a:r>
              <a:rPr lang="ru-RU" dirty="0" smtClean="0"/>
              <a:t> магнит </a:t>
            </a:r>
            <a:r>
              <a:rPr lang="ru-RU" dirty="0" err="1" smtClean="0"/>
              <a:t>тізбегі</a:t>
            </a:r>
            <a:r>
              <a:rPr lang="ru-RU" dirty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материалдан</a:t>
            </a:r>
            <a:r>
              <a:rPr lang="ru-RU" dirty="0" smtClean="0"/>
              <a:t> </a:t>
            </a:r>
            <a:r>
              <a:rPr lang="ru-RU" dirty="0" err="1" smtClean="0"/>
              <a:t>жасалса</a:t>
            </a:r>
            <a:r>
              <a:rPr lang="ru-RU" dirty="0" smtClean="0"/>
              <a:t> </a:t>
            </a:r>
            <a:r>
              <a:rPr lang="ru-RU" dirty="0" err="1" smtClean="0"/>
              <a:t>және барлық бөлігінде көлденең қима ауданы</a:t>
            </a:r>
            <a:r>
              <a:rPr lang="ru-RU" dirty="0" smtClean="0"/>
              <a:t> </a:t>
            </a:r>
            <a:r>
              <a:rPr lang="ru-RU" dirty="0" err="1" smtClean="0"/>
              <a:t>бірдей</a:t>
            </a:r>
            <a:r>
              <a:rPr lang="ru-RU" dirty="0" smtClean="0"/>
              <a:t> </a:t>
            </a:r>
            <a:r>
              <a:rPr lang="ru-RU" dirty="0" err="1" smtClean="0"/>
              <a:t>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бұл тізбек</a:t>
            </a:r>
            <a:r>
              <a:rPr lang="ru-RU" dirty="0" smtClean="0"/>
              <a:t> </a:t>
            </a:r>
            <a:r>
              <a:rPr lang="ru-RU" u="sng" dirty="0" err="1" smtClean="0"/>
              <a:t>біртекті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, </a:t>
            </a:r>
            <a:r>
              <a:rPr lang="ru-RU" dirty="0" err="1" smtClean="0"/>
              <a:t>кері</a:t>
            </a:r>
            <a:r>
              <a:rPr lang="ru-RU" dirty="0" smtClean="0"/>
              <a:t> </a:t>
            </a:r>
            <a:r>
              <a:rPr lang="ru-RU" dirty="0" err="1" smtClean="0"/>
              <a:t>жағдайда </a:t>
            </a:r>
            <a:r>
              <a:rPr lang="ru-RU" u="sng" dirty="0" err="1" smtClean="0"/>
              <a:t>біртекті</a:t>
            </a:r>
            <a:r>
              <a:rPr lang="ru-RU" dirty="0" smtClean="0"/>
              <a:t> </a:t>
            </a:r>
            <a:r>
              <a:rPr lang="ru-RU" u="sng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007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Магнит </a:t>
            </a:r>
            <a:r>
              <a:rPr lang="ru-RU" dirty="0" err="1" smtClean="0"/>
              <a:t>тізбектері</a:t>
            </a:r>
            <a:r>
              <a:rPr lang="ru-RU" dirty="0" smtClean="0"/>
              <a:t> </a:t>
            </a:r>
            <a:r>
              <a:rPr lang="ru-RU" b="1" dirty="0" err="1" smtClean="0"/>
              <a:t>тармақталған</a:t>
            </a:r>
            <a:r>
              <a:rPr lang="ru-RU" dirty="0" err="1" smtClean="0"/>
              <a:t> және </a:t>
            </a:r>
            <a:r>
              <a:rPr lang="ru-RU" b="1" dirty="0" err="1" smtClean="0"/>
              <a:t>тармақталмаған</a:t>
            </a:r>
            <a:r>
              <a:rPr lang="ru-RU" dirty="0" err="1" smtClean="0"/>
              <a:t> деп</a:t>
            </a:r>
            <a:r>
              <a:rPr lang="ru-RU" dirty="0" smtClean="0"/>
              <a:t> </a:t>
            </a:r>
            <a:r>
              <a:rPr lang="ru-RU" dirty="0" err="1" smtClean="0"/>
              <a:t>бөлінеді</a:t>
            </a:r>
            <a:r>
              <a:rPr lang="ru-RU" dirty="0" smtClean="0"/>
              <a:t>.</a:t>
            </a:r>
            <a:r>
              <a:rPr lang="ru-RU" dirty="0" err="1" smtClean="0"/>
              <a:t>тармақталған тізбектр</a:t>
            </a:r>
            <a:r>
              <a:rPr lang="ru-RU" dirty="0" smtClean="0"/>
              <a:t> </a:t>
            </a:r>
            <a:r>
              <a:rPr lang="ru-RU" u="sng" dirty="0" err="1" smtClean="0"/>
              <a:t>симметриялы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u="sng" dirty="0" err="1" smtClean="0"/>
              <a:t>симметриялы</a:t>
            </a:r>
            <a:r>
              <a:rPr lang="ru-RU" dirty="0" smtClean="0"/>
              <a:t> </a:t>
            </a:r>
            <a:r>
              <a:rPr lang="ru-RU" u="sng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бөлінеді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 smtClean="0"/>
              <a:t>Магнит </a:t>
            </a:r>
            <a:r>
              <a:rPr lang="ru-RU" dirty="0" err="1" smtClean="0"/>
              <a:t>өрістері келесі</a:t>
            </a:r>
            <a:r>
              <a:rPr lang="ru-RU" dirty="0" smtClean="0"/>
              <a:t> </a:t>
            </a:r>
            <a:r>
              <a:rPr lang="ru-RU" dirty="0" err="1" smtClean="0"/>
              <a:t>түрге бөлінеді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1. </a:t>
            </a:r>
            <a:r>
              <a:rPr lang="ru-RU" dirty="0" err="1" smtClean="0">
                <a:solidFill>
                  <a:srgbClr val="FF0000"/>
                </a:solidFill>
              </a:rPr>
              <a:t>негізгі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, </a:t>
            </a:r>
            <a:r>
              <a:rPr lang="ru-RU" dirty="0" err="1" smtClean="0"/>
              <a:t>негізгі</a:t>
            </a:r>
            <a:r>
              <a:rPr lang="ru-RU" dirty="0" smtClean="0"/>
              <a:t> магнит </a:t>
            </a:r>
            <a:r>
              <a:rPr lang="ru-RU" dirty="0" err="1" smtClean="0"/>
              <a:t>ағымдарымен сипатталады</a:t>
            </a:r>
            <a:r>
              <a:rPr lang="ru-RU" dirty="0" smtClean="0"/>
              <a:t>. Магнит </a:t>
            </a:r>
            <a:r>
              <a:rPr lang="ru-RU" dirty="0" err="1" smtClean="0"/>
              <a:t>индукциясының сызықтары негізгі</a:t>
            </a:r>
            <a:r>
              <a:rPr lang="ru-RU" dirty="0" smtClean="0"/>
              <a:t> </a:t>
            </a:r>
            <a:r>
              <a:rPr lang="ru-RU" dirty="0" err="1" smtClean="0"/>
              <a:t>магнит</a:t>
            </a:r>
            <a:r>
              <a:rPr lang="ru-RU" dirty="0" smtClean="0"/>
              <a:t> </a:t>
            </a:r>
            <a:r>
              <a:rPr lang="ru-RU" dirty="0" err="1" smtClean="0"/>
              <a:t>өткізгіштің бойымен</a:t>
            </a:r>
            <a:r>
              <a:rPr lang="ru-RU" dirty="0" smtClean="0"/>
              <a:t> </a:t>
            </a:r>
            <a:r>
              <a:rPr lang="ru-RU" dirty="0" err="1" smtClean="0"/>
              <a:t>тұйықталады</a:t>
            </a:r>
            <a:r>
              <a:rPr lang="ru-RU" dirty="0" smtClean="0"/>
              <a:t>.;</a:t>
            </a:r>
            <a:endParaRPr lang="ru-RU" dirty="0"/>
          </a:p>
          <a:p>
            <a:r>
              <a:rPr lang="ru-RU" dirty="0"/>
              <a:t>2. </a:t>
            </a:r>
            <a:r>
              <a:rPr lang="ru-RU" dirty="0" err="1" smtClean="0">
                <a:solidFill>
                  <a:srgbClr val="FF0000"/>
                </a:solidFill>
              </a:rPr>
              <a:t>шашыраңқы өрістер</a:t>
            </a:r>
            <a:r>
              <a:rPr lang="ru-RU" dirty="0" err="1" smtClean="0"/>
              <a:t>, шашыраңқы амгнит</a:t>
            </a:r>
            <a:r>
              <a:rPr lang="ru-RU" dirty="0" smtClean="0"/>
              <a:t> </a:t>
            </a:r>
            <a:r>
              <a:rPr lang="ru-RU" dirty="0" err="1" smtClean="0"/>
              <a:t>ағымдарымен </a:t>
            </a:r>
            <a:r>
              <a:rPr lang="ru-RU" dirty="0" smtClean="0"/>
              <a:t>(Ф</a:t>
            </a:r>
            <a:r>
              <a:rPr lang="ru-RU" baseline="-25000" dirty="0" smtClean="0"/>
              <a:t>S</a:t>
            </a:r>
            <a:r>
              <a:rPr lang="ru-RU" dirty="0" smtClean="0"/>
              <a:t>) </a:t>
            </a:r>
            <a:r>
              <a:rPr lang="ru-RU" dirty="0" err="1" smtClean="0"/>
              <a:t>сипатталады</a:t>
            </a:r>
            <a:r>
              <a:rPr lang="ru-RU" dirty="0" smtClean="0"/>
              <a:t>. </a:t>
            </a:r>
            <a:r>
              <a:rPr lang="ru-RU" dirty="0" err="1" smtClean="0"/>
              <a:t>Шашыраңқы өріс индукциясының сызықтары әдетте </a:t>
            </a:r>
            <a:r>
              <a:rPr lang="ru-RU" dirty="0" smtClean="0"/>
              <a:t>катушка </a:t>
            </a:r>
            <a:r>
              <a:rPr lang="ru-RU" dirty="0" err="1" smtClean="0"/>
              <a:t>орамдарының маңайында тұйықталады</a:t>
            </a:r>
            <a:r>
              <a:rPr lang="ru-RU" dirty="0" smtClean="0"/>
              <a:t>.  Индукция </a:t>
            </a:r>
            <a:r>
              <a:rPr lang="ru-RU" dirty="0" err="1" smtClean="0"/>
              <a:t>сызықтары ауамен</a:t>
            </a:r>
            <a:r>
              <a:rPr lang="ru-RU" dirty="0" smtClean="0"/>
              <a:t> </a:t>
            </a:r>
            <a:r>
              <a:rPr lang="ru-RU" dirty="0" err="1" smtClean="0"/>
              <a:t>өтіп</a:t>
            </a:r>
            <a:r>
              <a:rPr lang="ru-RU" dirty="0" smtClean="0"/>
              <a:t>, катушка </a:t>
            </a:r>
            <a:r>
              <a:rPr lang="ru-RU" dirty="0" err="1" smtClean="0"/>
              <a:t>орамдарын</a:t>
            </a:r>
            <a:r>
              <a:rPr lang="ru-RU" dirty="0" smtClean="0"/>
              <a:t> </a:t>
            </a:r>
            <a:r>
              <a:rPr lang="ru-RU" dirty="0" err="1" smtClean="0"/>
              <a:t>кеспейді</a:t>
            </a:r>
            <a:r>
              <a:rPr lang="ru-RU" dirty="0" smtClean="0"/>
              <a:t>. </a:t>
            </a:r>
          </a:p>
          <a:p>
            <a:r>
              <a:rPr lang="en-US" b="1" dirty="0"/>
              <a:t>U</a:t>
            </a:r>
            <a:r>
              <a:rPr lang="en-US" b="1" baseline="-25000" dirty="0"/>
              <a:t>M</a:t>
            </a:r>
            <a:r>
              <a:rPr lang="en-US" b="1" dirty="0"/>
              <a:t> = </a:t>
            </a:r>
            <a:r>
              <a:rPr lang="en-US" b="1" dirty="0" err="1"/>
              <a:t>H×l</a:t>
            </a:r>
            <a:r>
              <a:rPr lang="en-US" b="1" dirty="0"/>
              <a:t> = </a:t>
            </a:r>
            <a:r>
              <a:rPr lang="en-US" b="1" dirty="0" err="1" smtClean="0"/>
              <a:t>Bl</a:t>
            </a:r>
            <a:r>
              <a:rPr lang="en-US" b="1" dirty="0" smtClean="0"/>
              <a:t>/</a:t>
            </a:r>
            <a:r>
              <a:rPr lang="el-GR" b="1" dirty="0" smtClean="0"/>
              <a:t>μ</a:t>
            </a:r>
            <a:r>
              <a:rPr lang="en-US" b="1" baseline="-25000" dirty="0" smtClean="0"/>
              <a:t>r</a:t>
            </a:r>
            <a:r>
              <a:rPr lang="el-GR" b="1" dirty="0" smtClean="0"/>
              <a:t>μ</a:t>
            </a:r>
            <a:r>
              <a:rPr lang="en-US" b="1" baseline="-25000" dirty="0" smtClean="0"/>
              <a:t>0</a:t>
            </a:r>
            <a:r>
              <a:rPr lang="en-US" b="1" dirty="0"/>
              <a:t> = </a:t>
            </a:r>
            <a:r>
              <a:rPr lang="ru-RU" b="1" dirty="0"/>
              <a:t>Ф</a:t>
            </a:r>
            <a:r>
              <a:rPr lang="en-US" b="1" dirty="0" smtClean="0"/>
              <a:t>l/S</a:t>
            </a:r>
            <a:r>
              <a:rPr lang="el-GR" b="1" dirty="0" smtClean="0"/>
              <a:t> μ</a:t>
            </a:r>
            <a:r>
              <a:rPr lang="en-US" b="1" baseline="-25000" dirty="0" smtClean="0"/>
              <a:t>r</a:t>
            </a:r>
            <a:r>
              <a:rPr lang="el-GR" b="1" dirty="0" smtClean="0"/>
              <a:t>μ</a:t>
            </a:r>
            <a:r>
              <a:rPr lang="en-US" b="1" baseline="-25000" dirty="0" smtClean="0"/>
              <a:t>0</a:t>
            </a:r>
            <a:r>
              <a:rPr lang="en-US" dirty="0" smtClean="0"/>
              <a:t>,</a:t>
            </a:r>
            <a:r>
              <a:rPr lang="en-US" dirty="0"/>
              <a:t> </a:t>
            </a:r>
            <a:r>
              <a:rPr lang="ru-RU" dirty="0" err="1" smtClean="0"/>
              <a:t>мұнда</a:t>
            </a:r>
            <a:r>
              <a:rPr lang="ru-RU" dirty="0"/>
              <a:t> </a:t>
            </a:r>
            <a:r>
              <a:rPr lang="el-GR" dirty="0" smtClean="0"/>
              <a:t> </a:t>
            </a:r>
            <a:r>
              <a:rPr lang="el-GR" b="1" dirty="0" smtClean="0"/>
              <a:t>μ</a:t>
            </a:r>
            <a:r>
              <a:rPr lang="en-US" b="1" baseline="-25000" dirty="0" smtClean="0"/>
              <a:t>0 </a:t>
            </a:r>
            <a:r>
              <a:rPr lang="en-US" b="1" dirty="0"/>
              <a:t> = </a:t>
            </a:r>
            <a:r>
              <a:rPr lang="en-US" b="1" dirty="0" smtClean="0"/>
              <a:t>4</a:t>
            </a:r>
            <a:r>
              <a:rPr lang="el-GR" b="1" dirty="0" smtClean="0"/>
              <a:t>π</a:t>
            </a:r>
            <a:r>
              <a:rPr lang="en-US" b="1" dirty="0" smtClean="0"/>
              <a:t>×10</a:t>
            </a:r>
            <a:r>
              <a:rPr lang="en-US" b="1" baseline="30000" dirty="0" smtClean="0"/>
              <a:t>-7</a:t>
            </a:r>
            <a:r>
              <a:rPr lang="en-US" dirty="0"/>
              <a:t> </a:t>
            </a:r>
            <a:r>
              <a:rPr lang="ru-RU" dirty="0"/>
              <a:t>Гн/м</a:t>
            </a:r>
          </a:p>
          <a:p>
            <a:r>
              <a:rPr lang="en-US" b="1" dirty="0" smtClean="0"/>
              <a:t>l/S</a:t>
            </a:r>
            <a:r>
              <a:rPr lang="el-GR" b="1" dirty="0" smtClean="0"/>
              <a:t> μ</a:t>
            </a:r>
            <a:r>
              <a:rPr lang="en-US" b="1" baseline="-25000" dirty="0" smtClean="0"/>
              <a:t>r</a:t>
            </a:r>
            <a:r>
              <a:rPr lang="el-GR" b="1" dirty="0" smtClean="0"/>
              <a:t>μ</a:t>
            </a:r>
            <a:r>
              <a:rPr lang="en-US" b="1" baseline="-25000" dirty="0" smtClean="0"/>
              <a:t>0 </a:t>
            </a:r>
            <a:r>
              <a:rPr lang="en-US" b="1" dirty="0"/>
              <a:t> = R</a:t>
            </a:r>
            <a:r>
              <a:rPr lang="ru-RU" b="1" baseline="-25000" dirty="0"/>
              <a:t>М</a:t>
            </a:r>
            <a:r>
              <a:rPr lang="ru-RU" dirty="0"/>
              <a:t> – </a:t>
            </a:r>
            <a:r>
              <a:rPr lang="ru-RU" dirty="0" smtClean="0"/>
              <a:t>магнит </a:t>
            </a:r>
            <a:r>
              <a:rPr lang="ru-RU" dirty="0" err="1" smtClean="0"/>
              <a:t>кедергісі</a:t>
            </a:r>
            <a:r>
              <a:rPr lang="ru-RU" dirty="0"/>
              <a:t> [</a:t>
            </a:r>
            <a:r>
              <a:rPr lang="en-US" dirty="0"/>
              <a:t>R] = [1/</a:t>
            </a:r>
            <a:r>
              <a:rPr lang="ru-RU" dirty="0"/>
              <a:t>Гн]</a:t>
            </a:r>
          </a:p>
          <a:p>
            <a:r>
              <a:rPr lang="en-US" b="1" dirty="0"/>
              <a:t>U</a:t>
            </a:r>
            <a:r>
              <a:rPr lang="en-US" b="1" baseline="-25000" dirty="0"/>
              <a:t>M</a:t>
            </a:r>
            <a:r>
              <a:rPr lang="en-US" b="1" dirty="0"/>
              <a:t> = </a:t>
            </a:r>
            <a:r>
              <a:rPr lang="ru-RU" b="1" dirty="0"/>
              <a:t>Ф</a:t>
            </a:r>
            <a:r>
              <a:rPr lang="en-US" b="1" dirty="0"/>
              <a:t>R</a:t>
            </a:r>
            <a:r>
              <a:rPr lang="ru-RU" b="1" baseline="-25000" dirty="0"/>
              <a:t>М</a:t>
            </a:r>
            <a:r>
              <a:rPr lang="ru-RU" b="1" dirty="0"/>
              <a:t> </a:t>
            </a:r>
            <a:r>
              <a:rPr lang="ru-RU" dirty="0"/>
              <a:t>– </a:t>
            </a:r>
            <a:r>
              <a:rPr lang="ru-RU" dirty="0" smtClean="0"/>
              <a:t>магнит </a:t>
            </a:r>
            <a:r>
              <a:rPr lang="ru-RU" dirty="0" err="1" smtClean="0"/>
              <a:t>тізбегі</a:t>
            </a:r>
            <a:r>
              <a:rPr lang="ru-RU" dirty="0" smtClean="0"/>
              <a:t> </a:t>
            </a:r>
            <a:r>
              <a:rPr lang="ru-RU" dirty="0" err="1" smtClean="0"/>
              <a:t>үшін </a:t>
            </a:r>
            <a:r>
              <a:rPr lang="ru-RU" dirty="0" smtClean="0">
                <a:solidFill>
                  <a:srgbClr val="FF0000"/>
                </a:solidFill>
              </a:rPr>
              <a:t>Ом </a:t>
            </a:r>
            <a:r>
              <a:rPr lang="ru-RU" dirty="0" err="1" smtClean="0">
                <a:solidFill>
                  <a:srgbClr val="FF0000"/>
                </a:solidFill>
              </a:rPr>
              <a:t>заңы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 descr="Законы магнитной цеп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Законы магнитной цеп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2" name="Picture 10" descr="Расчет разветвленных магнитных цепей"/>
          <p:cNvPicPr>
            <a:picLocks noChangeAspect="1" noChangeArrowheads="1"/>
          </p:cNvPicPr>
          <p:nvPr/>
        </p:nvPicPr>
        <p:blipFill>
          <a:blip r:embed="rId2" cstate="print"/>
          <a:srcRect r="51647"/>
          <a:stretch>
            <a:fillRect/>
          </a:stretch>
        </p:blipFill>
        <p:spPr bwMode="auto">
          <a:xfrm>
            <a:off x="1857356" y="428604"/>
            <a:ext cx="4929222" cy="6177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275</Words>
  <Application>Microsoft Office PowerPoint</Application>
  <PresentationFormat>Экран (4:3)</PresentationFormat>
  <Paragraphs>52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МАГНИТТІ ТІЗБЕКТЕР Магнит өрісін сипаттайтын негізгі шамалар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Магнит тізбегі үшін Кирхгоф заңдары</vt:lpstr>
      <vt:lpstr>Слайд 12</vt:lpstr>
      <vt:lpstr>Слайд 13</vt:lpstr>
      <vt:lpstr>Слайд 14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МАГНИТНЫЕ ЦЕПИ Основные величины, характеризующие магнитное поле</dc:title>
  <dc:creator>Ринат</dc:creator>
  <cp:lastModifiedBy>Ринат</cp:lastModifiedBy>
  <cp:revision>50</cp:revision>
  <dcterms:created xsi:type="dcterms:W3CDTF">2020-04-15T05:56:32Z</dcterms:created>
  <dcterms:modified xsi:type="dcterms:W3CDTF">2020-04-16T06:21:53Z</dcterms:modified>
</cp:coreProperties>
</file>